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8" r:id="rId2"/>
    <p:sldId id="256" r:id="rId3"/>
    <p:sldId id="261" r:id="rId4"/>
    <p:sldId id="260" r:id="rId5"/>
    <p:sldId id="264" r:id="rId6"/>
    <p:sldId id="259" r:id="rId7"/>
    <p:sldId id="263" r:id="rId8"/>
    <p:sldId id="266" r:id="rId9"/>
    <p:sldId id="267" r:id="rId10"/>
    <p:sldId id="268" r:id="rId11"/>
    <p:sldId id="269"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B3C8"/>
    <a:srgbClr val="108378"/>
    <a:srgbClr val="1FB3B2"/>
    <a:srgbClr val="C1D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73903"/>
  </p:normalViewPr>
  <p:slideViewPr>
    <p:cSldViewPr snapToGrid="0">
      <p:cViewPr varScale="1">
        <p:scale>
          <a:sx n="79" d="100"/>
          <a:sy n="79" d="100"/>
        </p:scale>
        <p:origin x="1776" y="200"/>
      </p:cViewPr>
      <p:guideLst/>
    </p:cSldViewPr>
  </p:slideViewPr>
  <p:notesTextViewPr>
    <p:cViewPr>
      <p:scale>
        <a:sx n="1" d="1"/>
        <a:sy n="1" d="1"/>
      </p:scale>
      <p:origin x="0" y="0"/>
    </p:cViewPr>
  </p:notesTextViewPr>
  <p:notesViewPr>
    <p:cSldViewPr snapToGrid="0">
      <p:cViewPr varScale="1">
        <p:scale>
          <a:sx n="83" d="100"/>
          <a:sy n="83"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19BD4-CD86-1048-BC38-FD65936419A5}" type="datetimeFigureOut">
              <a:rPr lang="en-US" smtClean="0"/>
              <a:t>10/6/23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40C36-4A43-D746-BBBC-51850C72312E}" type="slidenum">
              <a:rPr lang="en-US" smtClean="0"/>
              <a:t>‹#›</a:t>
            </a:fld>
            <a:endParaRPr lang="en-US"/>
          </a:p>
        </p:txBody>
      </p:sp>
    </p:spTree>
    <p:extLst>
      <p:ext uri="{BB962C8B-B14F-4D97-AF65-F5344CB8AC3E}">
        <p14:creationId xmlns:p14="http://schemas.microsoft.com/office/powerpoint/2010/main" val="30925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Welcome and thank you for having me here this evening, my name is Millie Fellows, I have been a Dispensing Optician for over 25 years. Spending most of my career in high street leadership roles. Early 2021 I joined my LOC as an admin support and was then elected as Secretary at their AGM in June. Since then, I have been fortunate to have been appointed to the board of LOCSU and the GOC fitness to practice panel.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US" dirty="0"/>
              <a:t>My role on the LOCSU board, along with my 3 colleagues is to represent all LOC’s in England. Bringing the experience and knowledge of LOCs to LOCSU so that they can help support LOCs to deliver for their practitioners and ultimately patients.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here to talk to you about the sustainability journey we have made as a committee and how my role as an LOC representative on the board is helping to support the actions and tackle the challenges.</a:t>
            </a:r>
          </a:p>
          <a:p>
            <a:endParaRPr lang="en-US" dirty="0"/>
          </a:p>
        </p:txBody>
      </p:sp>
      <p:sp>
        <p:nvSpPr>
          <p:cNvPr id="4" name="Slide Number Placeholder 3"/>
          <p:cNvSpPr>
            <a:spLocks noGrp="1"/>
          </p:cNvSpPr>
          <p:nvPr>
            <p:ph type="sldNum" sz="quarter" idx="5"/>
          </p:nvPr>
        </p:nvSpPr>
        <p:spPr/>
        <p:txBody>
          <a:bodyPr/>
          <a:lstStyle/>
          <a:p>
            <a:fld id="{E5040C36-4A43-D746-BBBC-51850C72312E}" type="slidenum">
              <a:rPr lang="en-US" smtClean="0"/>
              <a:t>1</a:t>
            </a:fld>
            <a:endParaRPr lang="en-US"/>
          </a:p>
        </p:txBody>
      </p:sp>
    </p:spTree>
    <p:extLst>
      <p:ext uri="{BB962C8B-B14F-4D97-AF65-F5344CB8AC3E}">
        <p14:creationId xmlns:p14="http://schemas.microsoft.com/office/powerpoint/2010/main" val="135034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not here as an expert but as someone with a passion for Sustainability. I am not here to give you all the answers, but I am here to inspire you.</a:t>
            </a:r>
            <a:endParaRPr lang="en-US" dirty="0"/>
          </a:p>
        </p:txBody>
      </p:sp>
      <p:sp>
        <p:nvSpPr>
          <p:cNvPr id="4" name="Slide Number Placeholder 3"/>
          <p:cNvSpPr>
            <a:spLocks noGrp="1"/>
          </p:cNvSpPr>
          <p:nvPr>
            <p:ph type="sldNum" sz="quarter" idx="5"/>
          </p:nvPr>
        </p:nvSpPr>
        <p:spPr/>
        <p:txBody>
          <a:bodyPr/>
          <a:lstStyle/>
          <a:p>
            <a:fld id="{E5040C36-4A43-D746-BBBC-51850C72312E}" type="slidenum">
              <a:rPr lang="en-US" smtClean="0"/>
              <a:t>2</a:t>
            </a:fld>
            <a:endParaRPr lang="en-US"/>
          </a:p>
        </p:txBody>
      </p:sp>
    </p:spTree>
    <p:extLst>
      <p:ext uri="{BB962C8B-B14F-4D97-AF65-F5344CB8AC3E}">
        <p14:creationId xmlns:p14="http://schemas.microsoft.com/office/powerpoint/2010/main" val="292903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what have we done so far?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Oxfordshire has evolved over the last few years, with new branding, a strategic focus and a passion for Sustainability.</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Committee Leadership the key to the success of a committee focussed on sustainability, this will not happen without the united vision from the full committee.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Sustainability Lead: this was borne at our second in person strategy day, an event we hold bi-annually. Our Vice Chair Ruth, who a lot of you may know, wanted to relinquish her officer role but remained fully engaged to the committee. As her other career is as a Senior Advisor for Natural England, we felt what better than to become our Sustainability Lead.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does this mean in reality? What did we do?</a:t>
            </a:r>
          </a:p>
          <a:p>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first thing we did as a committee was to carry out the Sustainability self-assessment tool, which can be found on the ABDO SEE hub. This was a desktop exercise with input from all members. We were pretty much all virtual meetings and paperless post covid, but the exercise really honed our processes. We achieved a gold badge, which we now proudly have on our website, but now the aspiration is to keep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We are constantly looking at ways to improve and keep momentum, so next steps: we have recently set up a sustainability subcommittee, guided by our Sustainability lead Ruth. They are currently looking at the next phase, which is engaging practices, through a nominated champion with a monthly email of Ideas and changes made to share with others in practices.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5040C36-4A43-D746-BBBC-51850C72312E}" type="slidenum">
              <a:rPr lang="en-US" smtClean="0"/>
              <a:t>3</a:t>
            </a:fld>
            <a:endParaRPr lang="en-US"/>
          </a:p>
        </p:txBody>
      </p:sp>
    </p:spTree>
    <p:extLst>
      <p:ext uri="{BB962C8B-B14F-4D97-AF65-F5344CB8AC3E}">
        <p14:creationId xmlns:p14="http://schemas.microsoft.com/office/powerpoint/2010/main" val="208750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US" dirty="0"/>
              <a:t>Peter Davey who opened the summit told me about this quote: It really resonated with me and I had a perfect example for it.</a:t>
            </a:r>
          </a:p>
          <a:p>
            <a:endParaRPr lang="en-US" dirty="0"/>
          </a:p>
          <a:p>
            <a:r>
              <a:rPr lang="en-US" dirty="0"/>
              <a:t>Recently a colleague of mine has embarked on the journey of opening a brand new practice, but they wanted to do it sustainably. </a:t>
            </a:r>
          </a:p>
          <a:p>
            <a:r>
              <a:rPr lang="en-US" dirty="0"/>
              <a:t>The reality is that to be a truly sustainable practice would be so expensive that opening would not be financially viable.</a:t>
            </a:r>
          </a:p>
          <a:p>
            <a:endParaRPr lang="en-US" dirty="0"/>
          </a:p>
          <a:p>
            <a:r>
              <a:rPr lang="en-US" dirty="0"/>
              <a:t>Don’t let being “perfect” be the reason to not try . Instead like my colleague, start where with the possible, such as large stocks of sustainable brands, remote edging, energy efficient lighting and even sustainable toilet rolls! By making the changes you can initially, with a commitment to keep moving forward with the plan and inspiring others to follow is better than not doing it all because you can’t reach perfection.</a:t>
            </a:r>
          </a:p>
          <a:p>
            <a:endParaRPr lang="en-US" dirty="0"/>
          </a:p>
        </p:txBody>
      </p:sp>
      <p:sp>
        <p:nvSpPr>
          <p:cNvPr id="4" name="Slide Number Placeholder 3"/>
          <p:cNvSpPr>
            <a:spLocks noGrp="1"/>
          </p:cNvSpPr>
          <p:nvPr>
            <p:ph type="sldNum" sz="quarter" idx="5"/>
          </p:nvPr>
        </p:nvSpPr>
        <p:spPr/>
        <p:txBody>
          <a:bodyPr/>
          <a:lstStyle/>
          <a:p>
            <a:fld id="{E5040C36-4A43-D746-BBBC-51850C72312E}" type="slidenum">
              <a:rPr lang="en-US" smtClean="0"/>
              <a:t>4</a:t>
            </a:fld>
            <a:endParaRPr lang="en-US"/>
          </a:p>
        </p:txBody>
      </p:sp>
    </p:spTree>
    <p:extLst>
      <p:ext uri="{BB962C8B-B14F-4D97-AF65-F5344CB8AC3E}">
        <p14:creationId xmlns:p14="http://schemas.microsoft.com/office/powerpoint/2010/main" val="37776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Green credentials, what does that mean to us as an LOC.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hold a face-to-face meeting with our committee twice a year. </a:t>
            </a:r>
          </a:p>
          <a:p>
            <a:r>
              <a:rPr lang="en-GB" sz="1200" kern="1200" dirty="0">
                <a:solidFill>
                  <a:schemeClr val="tx1"/>
                </a:solidFill>
                <a:effectLst/>
                <a:latin typeface="+mn-lt"/>
                <a:ea typeface="+mn-ea"/>
                <a:cs typeface="+mn-cs"/>
              </a:rPr>
              <a:t>We carried out an exercise using a web tool to find the midpoint from all the members home post codes. This then informed the central location which would be the best place to meet.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next step was to find a venue with good green credentials, starting with a sustainability policy. Unfortunately, we couldn’t find anything midpoint so moved 12 miles to the Oxford Science park This boasted a thriving ecosystem, lift share scheme and extensive recycling facilities.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this was a great space it didn’t fulfil all our criteria, predominately allowing dial in options to maximise attendance as well as reducing travel for our colleagues who joined us out of area, such as LOCSU lead. So, we moved 10 miles from the mid point to Witney where we found a great space, with great sustainability policy . This included water saving plumbing, low energy lighting, reduction of single use plastics, hybrid working, reduced printing, cloud-based storage and EV car charging points. Additionally, they have big ambitions for 2023 including enlisting an organisation to look at offsetting their carbon emissions.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also looked at our expense policy, changing it to include a higher rate per mile to reward the use of car share.</a:t>
            </a:r>
          </a:p>
          <a:p>
            <a:endParaRPr lang="en-US" dirty="0"/>
          </a:p>
        </p:txBody>
      </p:sp>
      <p:sp>
        <p:nvSpPr>
          <p:cNvPr id="4" name="Slide Number Placeholder 3"/>
          <p:cNvSpPr>
            <a:spLocks noGrp="1"/>
          </p:cNvSpPr>
          <p:nvPr>
            <p:ph type="sldNum" sz="quarter" idx="5"/>
          </p:nvPr>
        </p:nvSpPr>
        <p:spPr/>
        <p:txBody>
          <a:bodyPr/>
          <a:lstStyle/>
          <a:p>
            <a:fld id="{E5040C36-4A43-D746-BBBC-51850C72312E}" type="slidenum">
              <a:rPr lang="en-US" smtClean="0"/>
              <a:t>5</a:t>
            </a:fld>
            <a:endParaRPr lang="en-US"/>
          </a:p>
        </p:txBody>
      </p:sp>
    </p:spTree>
    <p:extLst>
      <p:ext uri="{BB962C8B-B14F-4D97-AF65-F5344CB8AC3E}">
        <p14:creationId xmlns:p14="http://schemas.microsoft.com/office/powerpoint/2010/main" val="157416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More and more sustainability became the lynch point for all activity, more so than ever at our CPD event.</a:t>
            </a:r>
          </a:p>
          <a:p>
            <a:r>
              <a:rPr lang="en-GB" sz="1200" kern="1200" dirty="0">
                <a:solidFill>
                  <a:schemeClr val="tx1"/>
                </a:solidFill>
                <a:effectLst/>
                <a:latin typeface="+mn-lt"/>
                <a:ea typeface="+mn-ea"/>
                <a:cs typeface="+mn-cs"/>
              </a:rPr>
              <a:t>This was held at the midpoint of the county, as the space we held our meetings was too small. </a:t>
            </a:r>
          </a:p>
          <a:p>
            <a:r>
              <a:rPr lang="en-GB" sz="1200" kern="1200" dirty="0">
                <a:solidFill>
                  <a:schemeClr val="tx1"/>
                </a:solidFill>
                <a:effectLst/>
                <a:latin typeface="+mn-lt"/>
                <a:ea typeface="+mn-ea"/>
                <a:cs typeface="+mn-cs"/>
              </a:rPr>
              <a:t>These are some of the things we did to keep the event sustainable.</a:t>
            </a:r>
          </a:p>
          <a:p>
            <a:pPr lvl="0"/>
            <a:r>
              <a:rPr lang="en-GB" sz="1200" kern="1200" dirty="0">
                <a:solidFill>
                  <a:schemeClr val="tx1"/>
                </a:solidFill>
                <a:effectLst/>
                <a:latin typeface="+mn-lt"/>
                <a:ea typeface="+mn-ea"/>
                <a:cs typeface="+mn-cs"/>
              </a:rPr>
              <a:t>Sourcing a Catering by a company “waste to taste”, no set meu to choose from just whatever they had needed to be used. Delivered by electric car and a strong social ethic, with meals to those in need in the county.</a:t>
            </a:r>
          </a:p>
          <a:p>
            <a:pPr lvl="0"/>
            <a:r>
              <a:rPr lang="en-GB" sz="1200" kern="1200" dirty="0">
                <a:solidFill>
                  <a:schemeClr val="tx1"/>
                </a:solidFill>
                <a:effectLst/>
                <a:latin typeface="+mn-lt"/>
                <a:ea typeface="+mn-ea"/>
                <a:cs typeface="+mn-cs"/>
              </a:rPr>
              <a:t>Water cooler hired, all unused bottles returned so no waste, no plastic cups all delegates asked to bring own water bottle or travel cup for the hot drinks. Did provide a limited numbers of biodegradable cups for those who forgot.</a:t>
            </a:r>
          </a:p>
          <a:p>
            <a:pPr lvl="0"/>
            <a:r>
              <a:rPr lang="en-GB" sz="1200" kern="1200" dirty="0">
                <a:solidFill>
                  <a:schemeClr val="tx1"/>
                </a:solidFill>
                <a:effectLst/>
                <a:latin typeface="+mn-lt"/>
                <a:ea typeface="+mn-ea"/>
                <a:cs typeface="+mn-cs"/>
              </a:rPr>
              <a:t>We asked all sponsors to provide QR codes rather than printed handouts and delegates was asked to bring phone or tablet to access, one copy per table provided and returned to supplier after use for peer discussions.</a:t>
            </a:r>
          </a:p>
          <a:p>
            <a:pPr lvl="0"/>
            <a:r>
              <a:rPr lang="en-GB" sz="1200" kern="1200" dirty="0">
                <a:solidFill>
                  <a:schemeClr val="tx1"/>
                </a:solidFill>
                <a:effectLst/>
                <a:latin typeface="+mn-lt"/>
                <a:ea typeface="+mn-ea"/>
                <a:cs typeface="+mn-cs"/>
              </a:rPr>
              <a:t>No leaflets, freebies and printed Items from sponsors for delegates</a:t>
            </a:r>
          </a:p>
          <a:p>
            <a:pPr lvl="0"/>
            <a:r>
              <a:rPr lang="en-GB" sz="1200" kern="1200" dirty="0">
                <a:solidFill>
                  <a:schemeClr val="tx1"/>
                </a:solidFill>
                <a:effectLst/>
                <a:latin typeface="+mn-lt"/>
                <a:ea typeface="+mn-ea"/>
                <a:cs typeface="+mn-cs"/>
              </a:rPr>
              <a:t>All delegate badge holders collected and kept for reuse at next event.</a:t>
            </a:r>
          </a:p>
          <a:p>
            <a:pPr lvl="0"/>
            <a:r>
              <a:rPr lang="en-GB" sz="1200" kern="1200" dirty="0">
                <a:solidFill>
                  <a:schemeClr val="tx1"/>
                </a:solidFill>
                <a:effectLst/>
                <a:latin typeface="+mn-lt"/>
                <a:ea typeface="+mn-ea"/>
                <a:cs typeface="+mn-cs"/>
              </a:rPr>
              <a:t>For our next event, we will set up recycle stations and a would like to source a sustainability expert to speak.</a:t>
            </a:r>
          </a:p>
          <a:p>
            <a:endParaRPr lang="en-US" dirty="0"/>
          </a:p>
        </p:txBody>
      </p:sp>
      <p:sp>
        <p:nvSpPr>
          <p:cNvPr id="4" name="Slide Number Placeholder 3"/>
          <p:cNvSpPr>
            <a:spLocks noGrp="1"/>
          </p:cNvSpPr>
          <p:nvPr>
            <p:ph type="sldNum" sz="quarter" idx="5"/>
          </p:nvPr>
        </p:nvSpPr>
        <p:spPr/>
        <p:txBody>
          <a:bodyPr/>
          <a:lstStyle/>
          <a:p>
            <a:fld id="{E5040C36-4A43-D746-BBBC-51850C72312E}" type="slidenum">
              <a:rPr lang="en-US" smtClean="0"/>
              <a:t>7</a:t>
            </a:fld>
            <a:endParaRPr lang="en-US"/>
          </a:p>
        </p:txBody>
      </p:sp>
    </p:spTree>
    <p:extLst>
      <p:ext uri="{BB962C8B-B14F-4D97-AF65-F5344CB8AC3E}">
        <p14:creationId xmlns:p14="http://schemas.microsoft.com/office/powerpoint/2010/main" val="381241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latin typeface="Avenir Next" panose="020B0503020202020204" pitchFamily="34" charset="0"/>
              </a:rPr>
              <a:t>LOCSU is well placed to collate and share ideas: </a:t>
            </a:r>
            <a:r>
              <a:rPr lang="en-GB" sz="1200" kern="1200" dirty="0">
                <a:solidFill>
                  <a:schemeClr val="tx1"/>
                </a:solidFill>
                <a:effectLst/>
                <a:latin typeface="+mn-lt"/>
                <a:ea typeface="+mn-ea"/>
                <a:cs typeface="+mn-cs"/>
              </a:rPr>
              <a:t>I am championing this through my role on the board representing LOCs at LOSCSU. </a:t>
            </a:r>
          </a:p>
          <a:p>
            <a:pPr>
              <a:lnSpc>
                <a:spcPct val="150000"/>
              </a:lnSpc>
            </a:pPr>
            <a:r>
              <a:rPr lang="en-GB" sz="1200" kern="1200" dirty="0">
                <a:solidFill>
                  <a:schemeClr val="tx1"/>
                </a:solidFill>
                <a:effectLst/>
                <a:latin typeface="+mn-lt"/>
                <a:ea typeface="+mn-ea"/>
                <a:cs typeface="+mn-cs"/>
              </a:rPr>
              <a:t>Alongside the amazing work ABDO are doing with their SEE hub, your LOC represents all NHS contractors and performers so are well placed to support practices to share and collate ideas. My aspiration through working with LOCSU is to have all LOC’s optimise all sustainable options within their own committee’s. Then by leading by example this would encourage practices to deliver and share ideas. All contributing to the delivery of the statement of intent from our Optical bodies</a:t>
            </a:r>
          </a:p>
          <a:p>
            <a:pPr>
              <a:lnSpc>
                <a:spcPct val="150000"/>
              </a:lnSpc>
            </a:pPr>
            <a:endParaRPr lang="en-US" sz="1200" dirty="0">
              <a:latin typeface="Avenir Next" panose="020B0503020202020204" pitchFamily="34" charset="0"/>
            </a:endParaRPr>
          </a:p>
          <a:p>
            <a:pPr marL="171450" indent="-171450">
              <a:lnSpc>
                <a:spcPct val="150000"/>
              </a:lnSpc>
              <a:buFont typeface="Arial" panose="020B0604020202020204" pitchFamily="34" charset="0"/>
              <a:buChar char="•"/>
            </a:pPr>
            <a:r>
              <a:rPr lang="en-US" sz="1200" dirty="0">
                <a:latin typeface="Avenir Next" panose="020B0503020202020204" pitchFamily="34" charset="0"/>
              </a:rPr>
              <a:t>Optical Bodies statement of intent:  This can be found on the SEE Hub) sees many optical bodies Inc. AOP and BCLA pledging to  help support and educate its members in this arena.</a:t>
            </a:r>
          </a:p>
          <a:p>
            <a:pPr marL="0" indent="0">
              <a:lnSpc>
                <a:spcPct val="150000"/>
              </a:lnSpc>
              <a:buNone/>
            </a:pPr>
            <a:endParaRPr lang="en-US" sz="1200" kern="1200" dirty="0">
              <a:solidFill>
                <a:schemeClr val="tx1"/>
              </a:solidFill>
              <a:effectLst/>
              <a:latin typeface="Avenir Next" panose="020B0503020202020204" pitchFamily="34" charset="0"/>
              <a:ea typeface="+mn-ea"/>
              <a:cs typeface="+mn-cs"/>
            </a:endParaRPr>
          </a:p>
          <a:p>
            <a:pPr marL="0" indent="0">
              <a:lnSpc>
                <a:spcPct val="150000"/>
              </a:lnSpc>
              <a:buNone/>
            </a:pPr>
            <a:r>
              <a:rPr lang="en-US" sz="1200" kern="1200" dirty="0">
                <a:solidFill>
                  <a:schemeClr val="tx1"/>
                </a:solidFill>
                <a:effectLst/>
                <a:latin typeface="Avenir Next" panose="020B0503020202020204" pitchFamily="34" charset="0"/>
                <a:ea typeface="+mn-ea"/>
                <a:cs typeface="+mn-cs"/>
              </a:rPr>
              <a:t>Representing LOCs </a:t>
            </a:r>
            <a:r>
              <a:rPr lang="en-GB" sz="1200" kern="1200" dirty="0">
                <a:solidFill>
                  <a:schemeClr val="tx1"/>
                </a:solidFill>
                <a:effectLst/>
                <a:latin typeface="+mn-lt"/>
                <a:ea typeface="+mn-ea"/>
                <a:cs typeface="+mn-cs"/>
              </a:rPr>
              <a:t>I attended a National NHS greener Net zero eye care “think tank” with over 40 delegates from across the sector. It was an amazing experience, and I am looking forward to where this goes next. Ideas raised varied from “get kids in sun specs to reduce the number of cataracts in the future to online diagnostics and triage, to solar panels on hospitals”.</a:t>
            </a:r>
          </a:p>
          <a:p>
            <a:pPr marL="0" indent="0">
              <a:lnSpc>
                <a:spcPct val="150000"/>
              </a:lnSpc>
              <a:buNone/>
            </a:pPr>
            <a:endParaRPr lang="en-GB" sz="1200" kern="1200" dirty="0">
              <a:solidFill>
                <a:schemeClr val="tx1"/>
              </a:solidFill>
              <a:effectLst/>
              <a:latin typeface="+mn-lt"/>
              <a:ea typeface="+mn-ea"/>
              <a:cs typeface="+mn-cs"/>
            </a:endParaRPr>
          </a:p>
          <a:p>
            <a:pPr marL="0" indent="0">
              <a:lnSpc>
                <a:spcPct val="150000"/>
              </a:lnSpc>
              <a:buNone/>
            </a:pPr>
            <a:r>
              <a:rPr lang="en-GB" sz="1200" kern="1200" dirty="0">
                <a:solidFill>
                  <a:schemeClr val="tx1"/>
                </a:solidFill>
                <a:effectLst/>
                <a:latin typeface="+mn-lt"/>
                <a:ea typeface="+mn-ea"/>
                <a:cs typeface="+mn-cs"/>
              </a:rPr>
              <a:t>This will be explored further at our sustainability workshop at our National conference in November, so if you want to bring your own thoughts and ideas, this will be a great place to start.</a:t>
            </a:r>
            <a:endParaRPr lang="en-US" sz="1200" dirty="0">
              <a:latin typeface="Avenir Next" panose="020B0503020202020204" pitchFamily="34" charset="0"/>
            </a:endParaRPr>
          </a:p>
        </p:txBody>
      </p:sp>
      <p:sp>
        <p:nvSpPr>
          <p:cNvPr id="4" name="Slide Number Placeholder 3"/>
          <p:cNvSpPr>
            <a:spLocks noGrp="1"/>
          </p:cNvSpPr>
          <p:nvPr>
            <p:ph type="sldNum" sz="quarter" idx="5"/>
          </p:nvPr>
        </p:nvSpPr>
        <p:spPr/>
        <p:txBody>
          <a:bodyPr/>
          <a:lstStyle/>
          <a:p>
            <a:fld id="{E5040C36-4A43-D746-BBBC-51850C72312E}" type="slidenum">
              <a:rPr lang="en-US" smtClean="0"/>
              <a:t>9</a:t>
            </a:fld>
            <a:endParaRPr lang="en-US"/>
          </a:p>
        </p:txBody>
      </p:sp>
    </p:spTree>
    <p:extLst>
      <p:ext uri="{BB962C8B-B14F-4D97-AF65-F5344CB8AC3E}">
        <p14:creationId xmlns:p14="http://schemas.microsoft.com/office/powerpoint/2010/main" val="147809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ok to not be able to achieve all the time. Realising issues and areas where we cannot achieve is just as important to the journey.</a:t>
            </a:r>
          </a:p>
          <a:p>
            <a:r>
              <a:rPr lang="en-US" dirty="0"/>
              <a:t>These are just a few of the challenges we have faced and not yet been able to overcome.</a:t>
            </a:r>
          </a:p>
          <a:p>
            <a:endParaRPr lang="en-US" dirty="0"/>
          </a:p>
          <a:p>
            <a:pPr marL="171450" indent="-171450">
              <a:lnSpc>
                <a:spcPct val="170000"/>
              </a:lnSpc>
              <a:buFont typeface="Arial" panose="020B0604020202020204" pitchFamily="34" charset="0"/>
              <a:buChar char="•"/>
            </a:pPr>
            <a:r>
              <a:rPr lang="en-US" sz="1200" dirty="0">
                <a:latin typeface="Avenir Next" panose="020B0503020202020204" pitchFamily="34" charset="0"/>
              </a:rPr>
              <a:t>Engaging members but required travel: </a:t>
            </a:r>
            <a:r>
              <a:rPr lang="en-US" dirty="0"/>
              <a:t>We knew the value would be seen in visiting practices and engaging with members, but this required travel. Whilst we mapped out the routes and car shared it was not ideal.</a:t>
            </a:r>
            <a:endParaRPr lang="en-US" sz="1200" dirty="0">
              <a:latin typeface="Avenir Next" panose="020B0503020202020204" pitchFamily="34" charset="0"/>
            </a:endParaRPr>
          </a:p>
          <a:p>
            <a:pPr marL="171450" indent="-171450">
              <a:lnSpc>
                <a:spcPct val="170000"/>
              </a:lnSpc>
              <a:buFont typeface="Arial" panose="020B0604020202020204" pitchFamily="34" charset="0"/>
              <a:buChar char="•"/>
            </a:pPr>
            <a:r>
              <a:rPr lang="en-US" sz="1200" dirty="0">
                <a:latin typeface="Avenir Next" panose="020B0503020202020204" pitchFamily="34" charset="0"/>
              </a:rPr>
              <a:t>Off setting carbon at min cost: </a:t>
            </a:r>
            <a:r>
              <a:rPr lang="en-US" dirty="0"/>
              <a:t>Then we have found it difficult to find cost effective ways to off set carbon, without the buy in of the community when spending contractors levy</a:t>
            </a:r>
            <a:endParaRPr lang="en-US" sz="1200" dirty="0">
              <a:latin typeface="Avenir Next" panose="020B0503020202020204" pitchFamily="34" charset="0"/>
            </a:endParaRPr>
          </a:p>
          <a:p>
            <a:pPr marL="171450" indent="-171450">
              <a:lnSpc>
                <a:spcPct val="170000"/>
              </a:lnSpc>
              <a:buFont typeface="Arial" panose="020B0604020202020204" pitchFamily="34" charset="0"/>
              <a:buChar char="•"/>
            </a:pPr>
            <a:r>
              <a:rPr lang="en-US" sz="1200" dirty="0">
                <a:latin typeface="Avenir Next" panose="020B0503020202020204" pitchFamily="34" charset="0"/>
              </a:rPr>
              <a:t>“greenwashing”: </a:t>
            </a:r>
            <a:r>
              <a:rPr lang="en-US" dirty="0"/>
              <a:t>The fear and reality of “green washing” and whilst we have the expertise of our Sustainability lead, we cannot be certain that we are always hitting the mark. This is where the support and resources of the NHS net zero and SEE HUB have become a much needed resource.</a:t>
            </a:r>
          </a:p>
          <a:p>
            <a:pPr marL="171450" indent="-171450">
              <a:lnSpc>
                <a:spcPct val="170000"/>
              </a:lnSpc>
              <a:buFont typeface="Arial" panose="020B0604020202020204" pitchFamily="34" charset="0"/>
              <a:buChar char="•"/>
            </a:pPr>
            <a:endParaRPr lang="en-US" dirty="0"/>
          </a:p>
          <a:p>
            <a:pPr marL="171450" indent="-171450">
              <a:lnSpc>
                <a:spcPct val="170000"/>
              </a:lnSpc>
              <a:buFont typeface="Arial" panose="020B0604020202020204" pitchFamily="34" charset="0"/>
              <a:buChar char="•"/>
            </a:pPr>
            <a:r>
              <a:rPr lang="en-US" dirty="0"/>
              <a:t>A frosty morning in a green space with my dog Basil, pictured here is a great reminder of what we are striving for.</a:t>
            </a:r>
          </a:p>
        </p:txBody>
      </p:sp>
      <p:sp>
        <p:nvSpPr>
          <p:cNvPr id="4" name="Slide Number Placeholder 3"/>
          <p:cNvSpPr>
            <a:spLocks noGrp="1"/>
          </p:cNvSpPr>
          <p:nvPr>
            <p:ph type="sldNum" sz="quarter" idx="5"/>
          </p:nvPr>
        </p:nvSpPr>
        <p:spPr/>
        <p:txBody>
          <a:bodyPr/>
          <a:lstStyle/>
          <a:p>
            <a:fld id="{E5040C36-4A43-D746-BBBC-51850C72312E}" type="slidenum">
              <a:rPr lang="en-US" smtClean="0"/>
              <a:t>10</a:t>
            </a:fld>
            <a:endParaRPr lang="en-US"/>
          </a:p>
        </p:txBody>
      </p:sp>
    </p:spTree>
    <p:extLst>
      <p:ext uri="{BB962C8B-B14F-4D97-AF65-F5344CB8AC3E}">
        <p14:creationId xmlns:p14="http://schemas.microsoft.com/office/powerpoint/2010/main" val="146147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it leaves me to close with “have you thought about Sustainability?”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can you do to challenge the status quo?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would say speak up to your practice leaders, practice owners and suppliers.</a:t>
            </a:r>
          </a:p>
          <a:p>
            <a:r>
              <a:rPr lang="en-GB" sz="1200" kern="1200" dirty="0">
                <a:solidFill>
                  <a:schemeClr val="tx1"/>
                </a:solidFill>
                <a:effectLst/>
                <a:latin typeface="+mn-lt"/>
                <a:ea typeface="+mn-ea"/>
                <a:cs typeface="+mn-cs"/>
              </a:rPr>
              <a:t>Routinely use questions  such as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about sustainability?” “Is that the best way to do this with sustainability in mind?”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Before you start to work either as a locum or a new hire or taking on a new supplier do you ask questions? For example “ Do you have a sustainability policy?” </a:t>
            </a:r>
          </a:p>
          <a:p>
            <a:r>
              <a:rPr lang="en-GB" sz="1200" kern="1200" dirty="0">
                <a:solidFill>
                  <a:schemeClr val="tx1"/>
                </a:solidFill>
                <a:effectLst/>
                <a:latin typeface="+mn-lt"/>
                <a:ea typeface="+mn-ea"/>
                <a:cs typeface="+mn-cs"/>
              </a:rPr>
              <a:t>If you are here as an LOC members add to the agenda, what are we doing about sustainability, if you are not on an LOC, ask them </a:t>
            </a:r>
          </a:p>
          <a:p>
            <a:r>
              <a:rPr lang="en-GB" sz="1200" kern="1200" dirty="0">
                <a:solidFill>
                  <a:schemeClr val="tx1"/>
                </a:solidFill>
                <a:effectLst/>
                <a:latin typeface="+mn-lt"/>
                <a:ea typeface="+mn-ea"/>
                <a:cs typeface="+mn-cs"/>
              </a:rPr>
              <a:t>“have you thought about sustainability” if the answer is no, or very little then as you are here you are obviously interested, so maybe think about joining your LOC and maybe you are the sustainability conscience they didn’t know they needed</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Keep talking about It.</a:t>
            </a:r>
          </a:p>
          <a:p>
            <a:r>
              <a:rPr lang="en-GB" sz="1200" kern="1200" dirty="0">
                <a:solidFill>
                  <a:schemeClr val="tx1"/>
                </a:solidFill>
                <a:effectLst/>
                <a:latin typeface="+mn-lt"/>
                <a:ea typeface="+mn-ea"/>
                <a:cs typeface="+mn-cs"/>
              </a:rPr>
              <a:t>Keep it as a consideration when making key decisions. </a:t>
            </a:r>
          </a:p>
          <a:p>
            <a:r>
              <a:rPr lang="en-GB" sz="1200" kern="1200" dirty="0">
                <a:solidFill>
                  <a:schemeClr val="tx1"/>
                </a:solidFill>
                <a:effectLst/>
                <a:latin typeface="+mn-lt"/>
                <a:ea typeface="+mn-ea"/>
                <a:cs typeface="+mn-cs"/>
              </a:rPr>
              <a:t>Keep challenging!</a:t>
            </a:r>
          </a:p>
          <a:p>
            <a:r>
              <a:rPr lang="en-GB" sz="1200" kern="1200" dirty="0">
                <a:solidFill>
                  <a:schemeClr val="tx1"/>
                </a:solidFill>
                <a:effectLst/>
                <a:latin typeface="+mn-lt"/>
                <a:ea typeface="+mn-ea"/>
                <a:cs typeface="+mn-cs"/>
              </a:rPr>
              <a:t>Remember small changes are a start, simple as changing your copier and loo paper!</a:t>
            </a:r>
          </a:p>
          <a:p>
            <a:r>
              <a:rPr lang="en-US" dirty="0"/>
              <a:t>Thank you for your time, leaves me to say any questions?</a:t>
            </a:r>
          </a:p>
        </p:txBody>
      </p:sp>
      <p:sp>
        <p:nvSpPr>
          <p:cNvPr id="4" name="Slide Number Placeholder 3"/>
          <p:cNvSpPr>
            <a:spLocks noGrp="1"/>
          </p:cNvSpPr>
          <p:nvPr>
            <p:ph type="sldNum" sz="quarter" idx="5"/>
          </p:nvPr>
        </p:nvSpPr>
        <p:spPr/>
        <p:txBody>
          <a:bodyPr/>
          <a:lstStyle/>
          <a:p>
            <a:fld id="{E5040C36-4A43-D746-BBBC-51850C72312E}" type="slidenum">
              <a:rPr lang="en-US" smtClean="0"/>
              <a:t>11</a:t>
            </a:fld>
            <a:endParaRPr lang="en-US"/>
          </a:p>
        </p:txBody>
      </p:sp>
    </p:spTree>
    <p:extLst>
      <p:ext uri="{BB962C8B-B14F-4D97-AF65-F5344CB8AC3E}">
        <p14:creationId xmlns:p14="http://schemas.microsoft.com/office/powerpoint/2010/main" val="148118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506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523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037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223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989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417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085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79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641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541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90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098141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B3C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365B21-3783-43DF-8CBF-EF5102F4D858}"/>
              </a:ext>
            </a:extLst>
          </p:cNvPr>
          <p:cNvSpPr txBox="1"/>
          <p:nvPr/>
        </p:nvSpPr>
        <p:spPr>
          <a:xfrm>
            <a:off x="1266940" y="1597079"/>
            <a:ext cx="965812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000" b="1" dirty="0">
                <a:solidFill>
                  <a:schemeClr val="bg1"/>
                </a:solidFill>
                <a:latin typeface="Avenir Next" panose="020B0503020202020204" pitchFamily="34" charset="0"/>
                <a:cs typeface="Aharoni"/>
              </a:rPr>
              <a:t>Millie Fellows</a:t>
            </a:r>
          </a:p>
          <a:p>
            <a:pPr algn="ctr"/>
            <a:r>
              <a:rPr lang="en-GB" sz="5000" dirty="0">
                <a:solidFill>
                  <a:schemeClr val="bg1"/>
                </a:solidFill>
                <a:latin typeface="Avenir Next Medium" panose="020B0503020202020204" pitchFamily="34" charset="0"/>
                <a:cs typeface="Aharoni"/>
              </a:rPr>
              <a:t>FBDO, Secretary for Oxfordshire LOC and Non-Executive Clinical Director for LOCSU</a:t>
            </a:r>
          </a:p>
        </p:txBody>
      </p:sp>
      <p:pic>
        <p:nvPicPr>
          <p:cNvPr id="9" name="Picture 8">
            <a:extLst>
              <a:ext uri="{FF2B5EF4-FFF2-40B4-BE49-F238E27FC236}">
                <a16:creationId xmlns:a16="http://schemas.microsoft.com/office/drawing/2014/main" id="{4F553D9B-34A8-2B49-B693-538C3FC21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31" y="5129357"/>
            <a:ext cx="1260537" cy="1260537"/>
          </a:xfrm>
          <a:prstGeom prst="rect">
            <a:avLst/>
          </a:prstGeom>
        </p:spPr>
      </p:pic>
    </p:spTree>
    <p:extLst>
      <p:ext uri="{BB962C8B-B14F-4D97-AF65-F5344CB8AC3E}">
        <p14:creationId xmlns:p14="http://schemas.microsoft.com/office/powerpoint/2010/main" val="411888648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EDBFDF-C294-0B4F-96AD-CCF9BF4879C3}"/>
              </a:ext>
            </a:extLst>
          </p:cNvPr>
          <p:cNvSpPr>
            <a:spLocks noGrp="1"/>
          </p:cNvSpPr>
          <p:nvPr>
            <p:ph type="title"/>
          </p:nvPr>
        </p:nvSpPr>
        <p:spPr>
          <a:xfrm>
            <a:off x="540000" y="540000"/>
            <a:ext cx="5714496" cy="1630176"/>
          </a:xfrm>
          <a:noFill/>
        </p:spPr>
        <p:txBody>
          <a:bodyPr lIns="0" tIns="0" rIns="0" bIns="0" anchor="t" anchorCtr="0">
            <a:noAutofit/>
          </a:bodyPr>
          <a:lstStyle/>
          <a:p>
            <a:r>
              <a:rPr lang="en-US" sz="5000" b="1" dirty="0">
                <a:solidFill>
                  <a:srgbClr val="0FB3C8"/>
                </a:solidFill>
                <a:latin typeface="Avenir Next" panose="020B0503020202020204" pitchFamily="34" charset="0"/>
              </a:rPr>
              <a:t>Turning problems into aspirations</a:t>
            </a:r>
          </a:p>
        </p:txBody>
      </p:sp>
      <p:sp>
        <p:nvSpPr>
          <p:cNvPr id="11" name="Content Placeholder 10">
            <a:extLst>
              <a:ext uri="{FF2B5EF4-FFF2-40B4-BE49-F238E27FC236}">
                <a16:creationId xmlns:a16="http://schemas.microsoft.com/office/drawing/2014/main" id="{1F3A9EB0-75DF-6662-773A-93BDC3AACFCF}"/>
              </a:ext>
            </a:extLst>
          </p:cNvPr>
          <p:cNvSpPr>
            <a:spLocks noGrp="1"/>
          </p:cNvSpPr>
          <p:nvPr>
            <p:ph idx="1"/>
          </p:nvPr>
        </p:nvSpPr>
        <p:spPr>
          <a:xfrm>
            <a:off x="540000" y="2160000"/>
            <a:ext cx="4739135" cy="4171381"/>
          </a:xfrm>
          <a:noFill/>
        </p:spPr>
        <p:txBody>
          <a:bodyPr wrap="square" lIns="0" tIns="0" rIns="0" bIns="0">
            <a:normAutofit/>
          </a:bodyPr>
          <a:lstStyle/>
          <a:p>
            <a:pPr>
              <a:lnSpc>
                <a:spcPct val="100000"/>
              </a:lnSpc>
            </a:pPr>
            <a:r>
              <a:rPr lang="en-US" sz="3200" dirty="0">
                <a:latin typeface="Avenir Next Medium" panose="020B0503020202020204" pitchFamily="34" charset="0"/>
              </a:rPr>
              <a:t>Engaging members but required travel</a:t>
            </a:r>
          </a:p>
          <a:p>
            <a:pPr>
              <a:lnSpc>
                <a:spcPct val="100000"/>
              </a:lnSpc>
            </a:pPr>
            <a:r>
              <a:rPr lang="en-US" sz="3200" dirty="0">
                <a:latin typeface="Avenir Next Medium" panose="020B0503020202020204" pitchFamily="34" charset="0"/>
              </a:rPr>
              <a:t>Off setting carbon at min cost</a:t>
            </a:r>
          </a:p>
          <a:p>
            <a:pPr>
              <a:lnSpc>
                <a:spcPct val="100000"/>
              </a:lnSpc>
            </a:pPr>
            <a:r>
              <a:rPr lang="en-US" sz="3200" dirty="0">
                <a:latin typeface="Avenir Next Medium" panose="020B0503020202020204" pitchFamily="34" charset="0"/>
              </a:rPr>
              <a:t>‘Greenwashing’</a:t>
            </a:r>
          </a:p>
        </p:txBody>
      </p:sp>
      <p:pic>
        <p:nvPicPr>
          <p:cNvPr id="6" name="Content Placeholder 3">
            <a:extLst>
              <a:ext uri="{FF2B5EF4-FFF2-40B4-BE49-F238E27FC236}">
                <a16:creationId xmlns:a16="http://schemas.microsoft.com/office/drawing/2014/main" id="{C2E6203E-9DB3-A04D-A40D-48231B57FD58}"/>
              </a:ext>
            </a:extLst>
          </p:cNvPr>
          <p:cNvPicPr>
            <a:picLocks noChangeAspect="1"/>
          </p:cNvPicPr>
          <p:nvPr/>
        </p:nvPicPr>
        <p:blipFill rotWithShape="1">
          <a:blip r:embed="rId3">
            <a:extLst>
              <a:ext uri="{28A0092B-C50C-407E-A947-70E740481C1C}">
                <a14:useLocalDpi xmlns:a14="http://schemas.microsoft.com/office/drawing/2010/main" val="0"/>
              </a:ext>
            </a:extLst>
          </a:blip>
          <a:srcRect t="30057" b="5384"/>
          <a:stretch/>
        </p:blipFill>
        <p:spPr>
          <a:xfrm>
            <a:off x="5688419" y="462011"/>
            <a:ext cx="5840265" cy="5840265"/>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Tree>
    <p:extLst>
      <p:ext uri="{BB962C8B-B14F-4D97-AF65-F5344CB8AC3E}">
        <p14:creationId xmlns:p14="http://schemas.microsoft.com/office/powerpoint/2010/main" val="330271419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AF5B5B5C-E838-6847-966F-DEC6B2C32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51EA49F-193D-BF49-BAB3-3B06DF1629BF}"/>
              </a:ext>
            </a:extLst>
          </p:cNvPr>
          <p:cNvSpPr txBox="1"/>
          <p:nvPr/>
        </p:nvSpPr>
        <p:spPr>
          <a:xfrm>
            <a:off x="1266940" y="1440000"/>
            <a:ext cx="9658120" cy="39651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ts val="10000"/>
              </a:lnSpc>
            </a:pPr>
            <a:r>
              <a:rPr lang="en-GB" sz="9000" b="1" dirty="0">
                <a:solidFill>
                  <a:schemeClr val="bg1"/>
                </a:solidFill>
                <a:latin typeface="Avenir Next" panose="020B0503020202020204" pitchFamily="34" charset="0"/>
                <a:cs typeface="Aharoni"/>
              </a:rPr>
              <a:t>Have you thought about sustainability?</a:t>
            </a:r>
            <a:endParaRPr lang="en-US" sz="9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944639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2" name="Title 1"/>
          <p:cNvSpPr>
            <a:spLocks noGrp="1"/>
          </p:cNvSpPr>
          <p:nvPr>
            <p:ph type="ctrTitle"/>
          </p:nvPr>
        </p:nvSpPr>
        <p:spPr/>
        <p:txBody>
          <a:bodyPr/>
          <a:lstStyle/>
          <a:p>
            <a:endParaRPr lang="en-GB"/>
          </a:p>
        </p:txBody>
      </p:sp>
      <p:pic>
        <p:nvPicPr>
          <p:cNvPr id="6" name="Picture 5">
            <a:extLst>
              <a:ext uri="{FF2B5EF4-FFF2-40B4-BE49-F238E27FC236}">
                <a16:creationId xmlns:a16="http://schemas.microsoft.com/office/drawing/2014/main" id="{7C7FFB81-C870-AD42-B6CD-68931FA4F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2365B21-3783-43DF-8CBF-EF5102F4D858}"/>
              </a:ext>
            </a:extLst>
          </p:cNvPr>
          <p:cNvSpPr txBox="1"/>
          <p:nvPr/>
        </p:nvSpPr>
        <p:spPr>
          <a:xfrm>
            <a:off x="1266940" y="2160000"/>
            <a:ext cx="9658120" cy="268278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ts val="10000"/>
              </a:lnSpc>
            </a:pPr>
            <a:r>
              <a:rPr lang="en-GB" sz="9000" b="1" dirty="0">
                <a:solidFill>
                  <a:schemeClr val="bg1"/>
                </a:solidFill>
                <a:latin typeface="Avenir Next" panose="020B0503020202020204" pitchFamily="34" charset="0"/>
                <a:cs typeface="Aharoni"/>
              </a:rPr>
              <a:t>Sustainability</a:t>
            </a:r>
            <a:endParaRPr lang="en-US" sz="9000" b="1" dirty="0">
              <a:latin typeface="Avenir Next" panose="020B0503020202020204" pitchFamily="34" charset="0"/>
            </a:endParaRPr>
          </a:p>
          <a:p>
            <a:pPr algn="ctr">
              <a:lnSpc>
                <a:spcPts val="10000"/>
              </a:lnSpc>
            </a:pPr>
            <a:r>
              <a:rPr lang="en-GB" sz="9000" b="1" dirty="0">
                <a:solidFill>
                  <a:schemeClr val="bg1"/>
                </a:solidFill>
                <a:latin typeface="Avenir Next" panose="020B0503020202020204" pitchFamily="34" charset="0"/>
                <a:cs typeface="Aharoni"/>
              </a:rPr>
              <a:t>for LOCs</a:t>
            </a:r>
          </a:p>
        </p:txBody>
      </p:sp>
    </p:spTree>
    <p:extLst>
      <p:ext uri="{BB962C8B-B14F-4D97-AF65-F5344CB8AC3E}">
        <p14:creationId xmlns:p14="http://schemas.microsoft.com/office/powerpoint/2010/main" val="10985722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AE8E673-BE5F-06EF-C04D-5A37A6A5EF51}"/>
              </a:ext>
            </a:extLst>
          </p:cNvPr>
          <p:cNvSpPr>
            <a:spLocks noGrp="1"/>
          </p:cNvSpPr>
          <p:nvPr>
            <p:ph type="title"/>
          </p:nvPr>
        </p:nvSpPr>
        <p:spPr>
          <a:xfrm>
            <a:off x="540000" y="540000"/>
            <a:ext cx="10246868" cy="949978"/>
          </a:xfrm>
          <a:noFill/>
        </p:spPr>
        <p:txBody>
          <a:bodyPr anchor="t" anchorCtr="0">
            <a:noAutofit/>
          </a:bodyPr>
          <a:lstStyle/>
          <a:p>
            <a:r>
              <a:rPr lang="en-GB" sz="5000" b="1" dirty="0">
                <a:solidFill>
                  <a:srgbClr val="0FB3C8"/>
                </a:solidFill>
                <a:latin typeface="Avenir Next" panose="020B0503020202020204" pitchFamily="34" charset="0"/>
                <a:ea typeface="Calibri Light"/>
                <a:cs typeface="Calibri Light"/>
              </a:rPr>
              <a:t>What have we done so far?</a:t>
            </a:r>
            <a:endParaRPr lang="en-GB" sz="5000" b="1" dirty="0">
              <a:solidFill>
                <a:srgbClr val="0FB3C8"/>
              </a:solidFill>
              <a:latin typeface="Avenir Next" panose="020B0503020202020204" pitchFamily="34" charset="0"/>
            </a:endParaRPr>
          </a:p>
        </p:txBody>
      </p:sp>
      <p:sp>
        <p:nvSpPr>
          <p:cNvPr id="8" name="Content Placeholder 7">
            <a:extLst>
              <a:ext uri="{FF2B5EF4-FFF2-40B4-BE49-F238E27FC236}">
                <a16:creationId xmlns:a16="http://schemas.microsoft.com/office/drawing/2014/main" id="{A4DCF608-204B-7769-D417-3702DD38CBBF}"/>
              </a:ext>
            </a:extLst>
          </p:cNvPr>
          <p:cNvSpPr>
            <a:spLocks noGrp="1"/>
          </p:cNvSpPr>
          <p:nvPr>
            <p:ph idx="1"/>
          </p:nvPr>
        </p:nvSpPr>
        <p:spPr>
          <a:xfrm>
            <a:off x="540000" y="1620000"/>
            <a:ext cx="8478970" cy="3117326"/>
          </a:xfrm>
          <a:noFill/>
        </p:spPr>
        <p:txBody>
          <a:bodyPr wrap="square" anchor="t">
            <a:noAutofit/>
          </a:bodyPr>
          <a:lstStyle/>
          <a:p>
            <a:pPr>
              <a:lnSpc>
                <a:spcPct val="100000"/>
              </a:lnSpc>
            </a:pPr>
            <a:r>
              <a:rPr lang="en-US" sz="3200" dirty="0">
                <a:latin typeface="Avenir Next Medium" panose="020B0503020202020204" pitchFamily="34" charset="0"/>
                <a:ea typeface="Calibri"/>
                <a:cs typeface="Calibri"/>
              </a:rPr>
              <a:t>Committee leadership </a:t>
            </a:r>
          </a:p>
          <a:p>
            <a:pPr>
              <a:lnSpc>
                <a:spcPct val="100000"/>
              </a:lnSpc>
            </a:pPr>
            <a:r>
              <a:rPr lang="en-US" sz="3200" dirty="0">
                <a:latin typeface="Avenir Next Medium" panose="020B0503020202020204" pitchFamily="34" charset="0"/>
                <a:ea typeface="Calibri"/>
                <a:cs typeface="Calibri"/>
              </a:rPr>
              <a:t>Sustainability Lead</a:t>
            </a:r>
            <a:endParaRPr lang="en-US" sz="3200" dirty="0">
              <a:latin typeface="Avenir Next Medium" panose="020B0503020202020204" pitchFamily="34" charset="0"/>
            </a:endParaRPr>
          </a:p>
          <a:p>
            <a:pPr>
              <a:lnSpc>
                <a:spcPct val="100000"/>
              </a:lnSpc>
            </a:pPr>
            <a:r>
              <a:rPr lang="en-US" sz="3200" dirty="0">
                <a:latin typeface="Avenir Next Medium" panose="020B0503020202020204" pitchFamily="34" charset="0"/>
                <a:ea typeface="Calibri"/>
                <a:cs typeface="Calibri"/>
              </a:rPr>
              <a:t>Sustainability self-assessment tool </a:t>
            </a:r>
          </a:p>
          <a:p>
            <a:pPr>
              <a:lnSpc>
                <a:spcPct val="100000"/>
              </a:lnSpc>
            </a:pPr>
            <a:r>
              <a:rPr lang="en-US" sz="3200" dirty="0">
                <a:latin typeface="Avenir Next Medium" panose="020B0503020202020204" pitchFamily="34" charset="0"/>
                <a:ea typeface="Calibri"/>
                <a:cs typeface="Calibri"/>
              </a:rPr>
              <a:t>Sustainability sub committee</a:t>
            </a:r>
          </a:p>
        </p:txBody>
      </p:sp>
      <p:pic>
        <p:nvPicPr>
          <p:cNvPr id="4" name="Content Placeholder 3" descr="A logo with text on it&#10;&#10;Description automatically generated">
            <a:extLst>
              <a:ext uri="{FF2B5EF4-FFF2-40B4-BE49-F238E27FC236}">
                <a16:creationId xmlns:a16="http://schemas.microsoft.com/office/drawing/2014/main" id="{2CAD5C50-DFE0-14F6-7BEF-45BE602EED4F}"/>
              </a:ext>
            </a:extLst>
          </p:cNvPr>
          <p:cNvPicPr>
            <a:picLocks noChangeAspect="1"/>
          </p:cNvPicPr>
          <p:nvPr/>
        </p:nvPicPr>
        <p:blipFill>
          <a:blip r:embed="rId3"/>
          <a:stretch>
            <a:fillRect/>
          </a:stretch>
        </p:blipFill>
        <p:spPr>
          <a:xfrm>
            <a:off x="540000" y="5169482"/>
            <a:ext cx="2137021" cy="1210472"/>
          </a:xfrm>
          <a:prstGeom prst="rect">
            <a:avLst/>
          </a:prstGeom>
        </p:spPr>
      </p:pic>
      <p:pic>
        <p:nvPicPr>
          <p:cNvPr id="10" name="Picture 9">
            <a:extLst>
              <a:ext uri="{FF2B5EF4-FFF2-40B4-BE49-F238E27FC236}">
                <a16:creationId xmlns:a16="http://schemas.microsoft.com/office/drawing/2014/main" id="{CDD5EA2D-A5D4-B149-8A2F-928F49733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2004" y="4867348"/>
            <a:ext cx="3152018" cy="1512606"/>
          </a:xfrm>
          <a:prstGeom prst="rect">
            <a:avLst/>
          </a:prstGeom>
        </p:spPr>
      </p:pic>
    </p:spTree>
    <p:extLst>
      <p:ext uri="{BB962C8B-B14F-4D97-AF65-F5344CB8AC3E}">
        <p14:creationId xmlns:p14="http://schemas.microsoft.com/office/powerpoint/2010/main" val="208415412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3E9E5256-4561-0646-B5E6-52A41C773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2365B21-3783-43DF-8CBF-EF5102F4D858}"/>
              </a:ext>
            </a:extLst>
          </p:cNvPr>
          <p:cNvSpPr txBox="1"/>
          <p:nvPr/>
        </p:nvSpPr>
        <p:spPr>
          <a:xfrm>
            <a:off x="1621536" y="1440000"/>
            <a:ext cx="9046464" cy="39651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ts val="10000"/>
              </a:lnSpc>
            </a:pPr>
            <a:r>
              <a:rPr lang="en-GB" sz="9000" b="1" dirty="0">
                <a:solidFill>
                  <a:schemeClr val="bg1"/>
                </a:solidFill>
                <a:latin typeface="Avenir Next" panose="020B0503020202020204" pitchFamily="34" charset="0"/>
                <a:cs typeface="Aharoni"/>
              </a:rPr>
              <a:t>Don’t let perfect be the enemy of good</a:t>
            </a:r>
            <a:endParaRPr lang="en-US" sz="9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1138367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B3C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0DA7-CDB3-14B5-832D-1FFD76CD9550}"/>
              </a:ext>
            </a:extLst>
          </p:cNvPr>
          <p:cNvSpPr>
            <a:spLocks noGrp="1"/>
          </p:cNvSpPr>
          <p:nvPr>
            <p:ph type="title"/>
          </p:nvPr>
        </p:nvSpPr>
        <p:spPr>
          <a:xfrm>
            <a:off x="540000" y="540000"/>
            <a:ext cx="6238065" cy="2532384"/>
          </a:xfrm>
        </p:spPr>
        <p:txBody>
          <a:bodyPr vert="horz" lIns="0" tIns="0" rIns="0" bIns="0" rtlCol="0" anchor="t" anchorCtr="0">
            <a:noAutofit/>
          </a:bodyPr>
          <a:lstStyle/>
          <a:p>
            <a:r>
              <a:rPr lang="en-US" sz="5000" b="1" dirty="0">
                <a:solidFill>
                  <a:srgbClr val="FFFFFF"/>
                </a:solidFill>
                <a:latin typeface="Avenir Next" panose="020B0503020202020204" pitchFamily="34" charset="0"/>
                <a:ea typeface="Calibri Light"/>
                <a:cs typeface="Calibri Light"/>
              </a:rPr>
              <a:t>Green credentials: make good choices for LOC events</a:t>
            </a:r>
            <a:endParaRPr lang="en-US" sz="5000" b="1" kern="1200" dirty="0">
              <a:solidFill>
                <a:srgbClr val="FFFFFF"/>
              </a:solidFill>
              <a:latin typeface="Avenir Next" panose="020B0503020202020204" pitchFamily="34" charset="0"/>
            </a:endParaRPr>
          </a:p>
        </p:txBody>
      </p:sp>
      <p:pic>
        <p:nvPicPr>
          <p:cNvPr id="6" name="Picture 5" descr="A group of people sitting around a table&#10;&#10;Description automatically generated">
            <a:extLst>
              <a:ext uri="{FF2B5EF4-FFF2-40B4-BE49-F238E27FC236}">
                <a16:creationId xmlns:a16="http://schemas.microsoft.com/office/drawing/2014/main" id="{A96AEE8C-1A8B-1B39-C0CF-1BD1F3E9CF9D}"/>
              </a:ext>
            </a:extLst>
          </p:cNvPr>
          <p:cNvPicPr>
            <a:picLocks noChangeAspect="1"/>
          </p:cNvPicPr>
          <p:nvPr/>
        </p:nvPicPr>
        <p:blipFill rotWithShape="1">
          <a:blip r:embed="rId3"/>
          <a:srcRect l="22416" r="2586" b="3"/>
          <a:stretch/>
        </p:blipFill>
        <p:spPr>
          <a:xfrm>
            <a:off x="6778065" y="1568711"/>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7" name="Picture 6" descr="A map with blue points&#10;&#10;Description automatically generated">
            <a:extLst>
              <a:ext uri="{FF2B5EF4-FFF2-40B4-BE49-F238E27FC236}">
                <a16:creationId xmlns:a16="http://schemas.microsoft.com/office/drawing/2014/main" id="{5C21F58E-E245-F26B-7E69-5E4F314B43D4}"/>
              </a:ext>
            </a:extLst>
          </p:cNvPr>
          <p:cNvPicPr>
            <a:picLocks noChangeAspect="1"/>
          </p:cNvPicPr>
          <p:nvPr/>
        </p:nvPicPr>
        <p:blipFill rotWithShape="1">
          <a:blip r:embed="rId4"/>
          <a:srcRect l="30683" r="9316" b="-2"/>
          <a:stretch/>
        </p:blipFill>
        <p:spPr>
          <a:xfrm>
            <a:off x="9245752" y="1568711"/>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5" name="Picture 4" descr="A group of people standing in front of a whiteboard&#10;&#10;Description automatically generated">
            <a:extLst>
              <a:ext uri="{FF2B5EF4-FFF2-40B4-BE49-F238E27FC236}">
                <a16:creationId xmlns:a16="http://schemas.microsoft.com/office/drawing/2014/main" id="{48D56CB2-B8A5-0814-D14F-7C0CA5A27E70}"/>
              </a:ext>
            </a:extLst>
          </p:cNvPr>
          <p:cNvPicPr>
            <a:picLocks noChangeAspect="1"/>
          </p:cNvPicPr>
          <p:nvPr/>
        </p:nvPicPr>
        <p:blipFill rotWithShape="1">
          <a:blip r:embed="rId5"/>
          <a:srcRect r="25002" b="3"/>
          <a:stretch/>
        </p:blipFill>
        <p:spPr>
          <a:xfrm>
            <a:off x="6778065" y="4019344"/>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4" name="Content Placeholder 3" descr="A wall with plants on it&#10;&#10;Description automatically generated">
            <a:extLst>
              <a:ext uri="{FF2B5EF4-FFF2-40B4-BE49-F238E27FC236}">
                <a16:creationId xmlns:a16="http://schemas.microsoft.com/office/drawing/2014/main" id="{9048833C-E524-1122-49E0-E136F6FDADC4}"/>
              </a:ext>
            </a:extLst>
          </p:cNvPr>
          <p:cNvPicPr>
            <a:picLocks noChangeAspect="1"/>
          </p:cNvPicPr>
          <p:nvPr/>
        </p:nvPicPr>
        <p:blipFill rotWithShape="1">
          <a:blip r:embed="rId6"/>
          <a:srcRect t="21465" r="3" b="3537"/>
          <a:stretch/>
        </p:blipFill>
        <p:spPr>
          <a:xfrm>
            <a:off x="9245752" y="4019344"/>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
        <p:nvSpPr>
          <p:cNvPr id="11" name="Content Placeholder 10">
            <a:extLst>
              <a:ext uri="{FF2B5EF4-FFF2-40B4-BE49-F238E27FC236}">
                <a16:creationId xmlns:a16="http://schemas.microsoft.com/office/drawing/2014/main" id="{1F3A9EB0-75DF-6662-773A-93BDC3AACFCF}"/>
              </a:ext>
            </a:extLst>
          </p:cNvPr>
          <p:cNvSpPr>
            <a:spLocks noGrp="1"/>
          </p:cNvSpPr>
          <p:nvPr>
            <p:ph idx="1"/>
          </p:nvPr>
        </p:nvSpPr>
        <p:spPr>
          <a:xfrm>
            <a:off x="540000" y="2880000"/>
            <a:ext cx="5946144" cy="3956304"/>
          </a:xfrm>
        </p:spPr>
        <p:txBody>
          <a:bodyPr wrap="square" lIns="0" tIns="0" rIns="0" bIns="0" anchor="t" anchorCtr="0">
            <a:noAutofit/>
          </a:bodyPr>
          <a:lstStyle/>
          <a:p>
            <a:pPr>
              <a:lnSpc>
                <a:spcPct val="100000"/>
              </a:lnSpc>
            </a:pPr>
            <a:r>
              <a:rPr lang="en-US" sz="3200" dirty="0">
                <a:solidFill>
                  <a:schemeClr val="bg1"/>
                </a:solidFill>
                <a:ea typeface="Calibri"/>
                <a:cs typeface="Calibri"/>
              </a:rPr>
              <a:t>Do they have a green policy?</a:t>
            </a:r>
          </a:p>
          <a:p>
            <a:pPr>
              <a:lnSpc>
                <a:spcPct val="100000"/>
              </a:lnSpc>
            </a:pPr>
            <a:r>
              <a:rPr lang="en-US" sz="3200" dirty="0">
                <a:solidFill>
                  <a:schemeClr val="bg1"/>
                </a:solidFill>
                <a:ea typeface="Calibri"/>
                <a:cs typeface="Calibri"/>
              </a:rPr>
              <a:t>Look at the midpoint for county</a:t>
            </a:r>
          </a:p>
          <a:p>
            <a:pPr>
              <a:lnSpc>
                <a:spcPct val="100000"/>
              </a:lnSpc>
            </a:pPr>
            <a:r>
              <a:rPr lang="en-US" sz="3200" dirty="0">
                <a:solidFill>
                  <a:schemeClr val="bg1"/>
                </a:solidFill>
                <a:ea typeface="Calibri"/>
                <a:cs typeface="Calibri"/>
              </a:rPr>
              <a:t>Do they have the tech to allow dial in to reduce travel</a:t>
            </a:r>
          </a:p>
          <a:p>
            <a:pPr>
              <a:lnSpc>
                <a:spcPct val="100000"/>
              </a:lnSpc>
            </a:pPr>
            <a:r>
              <a:rPr lang="en-US" sz="3200" dirty="0">
                <a:solidFill>
                  <a:schemeClr val="bg1"/>
                </a:solidFill>
                <a:ea typeface="Calibri"/>
                <a:cs typeface="Calibri"/>
              </a:rPr>
              <a:t>Car share, expense policy to encourage </a:t>
            </a:r>
          </a:p>
        </p:txBody>
      </p:sp>
    </p:spTree>
    <p:extLst>
      <p:ext uri="{BB962C8B-B14F-4D97-AF65-F5344CB8AC3E}">
        <p14:creationId xmlns:p14="http://schemas.microsoft.com/office/powerpoint/2010/main" val="48149945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id="{4D90BDDC-4422-0D4F-BE1F-DE4940FF2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0107F07-5A3F-DF4A-A38A-D0A5B38E37CF}"/>
              </a:ext>
            </a:extLst>
          </p:cNvPr>
          <p:cNvSpPr txBox="1"/>
          <p:nvPr/>
        </p:nvSpPr>
        <p:spPr>
          <a:xfrm>
            <a:off x="1266940" y="2700000"/>
            <a:ext cx="9658120" cy="13080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ts val="10000"/>
              </a:lnSpc>
            </a:pPr>
            <a:r>
              <a:rPr lang="en-GB" sz="9000" b="1" dirty="0">
                <a:solidFill>
                  <a:schemeClr val="bg1"/>
                </a:solidFill>
                <a:latin typeface="Avenir Next" panose="020B0503020202020204" pitchFamily="34" charset="0"/>
                <a:cs typeface="Aharoni"/>
              </a:rPr>
              <a:t>CPD Day</a:t>
            </a:r>
          </a:p>
        </p:txBody>
      </p:sp>
    </p:spTree>
    <p:extLst>
      <p:ext uri="{BB962C8B-B14F-4D97-AF65-F5344CB8AC3E}">
        <p14:creationId xmlns:p14="http://schemas.microsoft.com/office/powerpoint/2010/main" val="42895149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B3C8"/>
        </a:solidFill>
        <a:effectLst/>
      </p:bgPr>
    </p:bg>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3DB8C7D4-F43B-0C47-B10F-15FA1CEC9A8E}"/>
              </a:ext>
            </a:extLst>
          </p:cNvPr>
          <p:cNvSpPr txBox="1">
            <a:spLocks/>
          </p:cNvSpPr>
          <p:nvPr/>
        </p:nvSpPr>
        <p:spPr>
          <a:xfrm>
            <a:off x="540000" y="540000"/>
            <a:ext cx="5714496" cy="1630176"/>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a:solidFill>
                  <a:schemeClr val="bg1"/>
                </a:solidFill>
                <a:latin typeface="Avenir Next" panose="020B0503020202020204" pitchFamily="34" charset="0"/>
              </a:rPr>
              <a:t>Sustainability front and centre</a:t>
            </a:r>
          </a:p>
        </p:txBody>
      </p:sp>
      <p:sp>
        <p:nvSpPr>
          <p:cNvPr id="9" name="Content Placeholder 10">
            <a:extLst>
              <a:ext uri="{FF2B5EF4-FFF2-40B4-BE49-F238E27FC236}">
                <a16:creationId xmlns:a16="http://schemas.microsoft.com/office/drawing/2014/main" id="{E842E028-70FA-0A4C-8005-AF843CB31EFB}"/>
              </a:ext>
            </a:extLst>
          </p:cNvPr>
          <p:cNvSpPr txBox="1">
            <a:spLocks/>
          </p:cNvSpPr>
          <p:nvPr/>
        </p:nvSpPr>
        <p:spPr>
          <a:xfrm>
            <a:off x="540000" y="2160000"/>
            <a:ext cx="4739135" cy="4171381"/>
          </a:xfrm>
          <a:prstGeom prst="rect">
            <a:avLst/>
          </a:prstGeom>
          <a:noFill/>
        </p:spPr>
        <p:txBody>
          <a:bodyPr vert="horz" wrap="square"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ea typeface="Calibri"/>
                <a:cs typeface="Calibri"/>
              </a:rPr>
              <a:t>Hire water coolers</a:t>
            </a:r>
          </a:p>
          <a:p>
            <a:r>
              <a:rPr lang="en-US" sz="3200" dirty="0">
                <a:solidFill>
                  <a:schemeClr val="bg1"/>
                </a:solidFill>
                <a:ea typeface="Calibri"/>
                <a:cs typeface="Calibri"/>
              </a:rPr>
              <a:t>Delegates to bring own water bottles</a:t>
            </a:r>
          </a:p>
          <a:p>
            <a:r>
              <a:rPr lang="en-US" sz="3200" dirty="0">
                <a:solidFill>
                  <a:schemeClr val="bg1"/>
                </a:solidFill>
                <a:ea typeface="Calibri"/>
                <a:cs typeface="Calibri"/>
              </a:rPr>
              <a:t>Sponsors to use minimum hand outs, digital QR codes</a:t>
            </a:r>
          </a:p>
          <a:p>
            <a:r>
              <a:rPr lang="en-US" sz="3200" dirty="0">
                <a:solidFill>
                  <a:schemeClr val="bg1"/>
                </a:solidFill>
                <a:ea typeface="Calibri"/>
                <a:cs typeface="Calibri"/>
              </a:rPr>
              <a:t>Reuse Badges </a:t>
            </a:r>
          </a:p>
          <a:p>
            <a:r>
              <a:rPr lang="en-US" sz="3200" dirty="0">
                <a:solidFill>
                  <a:schemeClr val="bg1"/>
                </a:solidFill>
                <a:ea typeface="Calibri"/>
                <a:cs typeface="Calibri"/>
              </a:rPr>
              <a:t>Waste to taste caterers</a:t>
            </a:r>
          </a:p>
        </p:txBody>
      </p:sp>
      <p:pic>
        <p:nvPicPr>
          <p:cNvPr id="14" name="Picture 13">
            <a:extLst>
              <a:ext uri="{FF2B5EF4-FFF2-40B4-BE49-F238E27FC236}">
                <a16:creationId xmlns:a16="http://schemas.microsoft.com/office/drawing/2014/main" id="{160120EF-A225-5745-925A-43CBE9037601}"/>
              </a:ext>
            </a:extLst>
          </p:cNvPr>
          <p:cNvPicPr>
            <a:picLocks noChangeAspect="1"/>
          </p:cNvPicPr>
          <p:nvPr/>
        </p:nvPicPr>
        <p:blipFill>
          <a:blip r:embed="rId3">
            <a:extLst>
              <a:ext uri="{28A0092B-C50C-407E-A947-70E740481C1C}">
                <a14:useLocalDpi xmlns:a14="http://schemas.microsoft.com/office/drawing/2010/main" val="0"/>
              </a:ext>
            </a:extLst>
          </a:blip>
          <a:srcRect l="5028" r="5028"/>
          <a:stretch/>
        </p:blipFill>
        <p:spPr>
          <a:xfrm>
            <a:off x="6778065" y="1568711"/>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15" name="Picture 14">
            <a:extLst>
              <a:ext uri="{FF2B5EF4-FFF2-40B4-BE49-F238E27FC236}">
                <a16:creationId xmlns:a16="http://schemas.microsoft.com/office/drawing/2014/main" id="{5F81D00D-F213-034F-B2D1-55F9D4ECCFF5}"/>
              </a:ext>
            </a:extLst>
          </p:cNvPr>
          <p:cNvPicPr>
            <a:picLocks noChangeAspect="1"/>
          </p:cNvPicPr>
          <p:nvPr/>
        </p:nvPicPr>
        <p:blipFill rotWithShape="1">
          <a:blip r:embed="rId4">
            <a:extLst>
              <a:ext uri="{28A0092B-C50C-407E-A947-70E740481C1C}">
                <a14:useLocalDpi xmlns:a14="http://schemas.microsoft.com/office/drawing/2010/main" val="0"/>
              </a:ext>
            </a:extLst>
          </a:blip>
          <a:srcRect l="37589" r="12305"/>
          <a:stretch/>
        </p:blipFill>
        <p:spPr>
          <a:xfrm>
            <a:off x="9245752" y="1568711"/>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16" name="Picture 15">
            <a:extLst>
              <a:ext uri="{FF2B5EF4-FFF2-40B4-BE49-F238E27FC236}">
                <a16:creationId xmlns:a16="http://schemas.microsoft.com/office/drawing/2014/main" id="{337022FC-C7C9-A140-8D4B-FED12D8F42D7}"/>
              </a:ext>
            </a:extLst>
          </p:cNvPr>
          <p:cNvPicPr>
            <a:picLocks noChangeAspect="1"/>
          </p:cNvPicPr>
          <p:nvPr/>
        </p:nvPicPr>
        <p:blipFill rotWithShape="1">
          <a:blip r:embed="rId5">
            <a:extLst>
              <a:ext uri="{28A0092B-C50C-407E-A947-70E740481C1C}">
                <a14:useLocalDpi xmlns:a14="http://schemas.microsoft.com/office/drawing/2010/main" val="0"/>
              </a:ext>
            </a:extLst>
          </a:blip>
          <a:srcRect l="28862" t="27857" r="28862" b="891"/>
          <a:stretch/>
        </p:blipFill>
        <p:spPr>
          <a:xfrm>
            <a:off x="6778065" y="4019344"/>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17" name="Content Placeholder 3">
            <a:extLst>
              <a:ext uri="{FF2B5EF4-FFF2-40B4-BE49-F238E27FC236}">
                <a16:creationId xmlns:a16="http://schemas.microsoft.com/office/drawing/2014/main" id="{9A91CA45-53E3-C145-9A5D-64EC7C0098F1}"/>
              </a:ext>
            </a:extLst>
          </p:cNvPr>
          <p:cNvPicPr>
            <a:picLocks noChangeAspect="1"/>
          </p:cNvPicPr>
          <p:nvPr/>
        </p:nvPicPr>
        <p:blipFill>
          <a:blip r:embed="rId6">
            <a:extLst>
              <a:ext uri="{28A0092B-C50C-407E-A947-70E740481C1C}">
                <a14:useLocalDpi xmlns:a14="http://schemas.microsoft.com/office/drawing/2010/main" val="0"/>
              </a:ext>
            </a:extLst>
          </a:blip>
          <a:srcRect l="25080" r="25080"/>
          <a:stretch/>
        </p:blipFill>
        <p:spPr>
          <a:xfrm>
            <a:off x="9245752" y="4019344"/>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Tree>
    <p:extLst>
      <p:ext uri="{BB962C8B-B14F-4D97-AF65-F5344CB8AC3E}">
        <p14:creationId xmlns:p14="http://schemas.microsoft.com/office/powerpoint/2010/main" val="383202962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7" name="Picture 6">
            <a:extLst>
              <a:ext uri="{FF2B5EF4-FFF2-40B4-BE49-F238E27FC236}">
                <a16:creationId xmlns:a16="http://schemas.microsoft.com/office/drawing/2014/main" id="{C243986A-BD8A-AE44-96CD-1F6CBB3B0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4C60875-A3D8-054B-8CDF-E53E6E2CFA02}"/>
              </a:ext>
            </a:extLst>
          </p:cNvPr>
          <p:cNvSpPr txBox="1"/>
          <p:nvPr/>
        </p:nvSpPr>
        <p:spPr>
          <a:xfrm>
            <a:off x="1266940" y="2160000"/>
            <a:ext cx="9658120" cy="268278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ts val="10000"/>
              </a:lnSpc>
            </a:pPr>
            <a:r>
              <a:rPr lang="en-GB" sz="9000" b="1" dirty="0">
                <a:solidFill>
                  <a:schemeClr val="bg1"/>
                </a:solidFill>
                <a:latin typeface="Avenir Next" panose="020B0503020202020204" pitchFamily="34" charset="0"/>
                <a:cs typeface="Aharoni"/>
              </a:rPr>
              <a:t>The importance of sharing</a:t>
            </a:r>
          </a:p>
        </p:txBody>
      </p:sp>
    </p:spTree>
    <p:extLst>
      <p:ext uri="{BB962C8B-B14F-4D97-AF65-F5344CB8AC3E}">
        <p14:creationId xmlns:p14="http://schemas.microsoft.com/office/powerpoint/2010/main" val="217763387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EDBFDF-C294-0B4F-96AD-CCF9BF4879C3}"/>
              </a:ext>
            </a:extLst>
          </p:cNvPr>
          <p:cNvSpPr>
            <a:spLocks noGrp="1"/>
          </p:cNvSpPr>
          <p:nvPr>
            <p:ph type="title"/>
          </p:nvPr>
        </p:nvSpPr>
        <p:spPr>
          <a:xfrm>
            <a:off x="540000" y="540000"/>
            <a:ext cx="5399903" cy="1325563"/>
          </a:xfrm>
          <a:noFill/>
        </p:spPr>
        <p:txBody>
          <a:bodyPr lIns="0" tIns="0" rIns="0" bIns="0">
            <a:noAutofit/>
          </a:bodyPr>
          <a:lstStyle/>
          <a:p>
            <a:r>
              <a:rPr lang="en-US" sz="5000" b="1" dirty="0">
                <a:solidFill>
                  <a:srgbClr val="0FB3C8"/>
                </a:solidFill>
                <a:latin typeface="Avenir Next" panose="020B0503020202020204" pitchFamily="34" charset="0"/>
              </a:rPr>
              <a:t>Sharing fuels innovation</a:t>
            </a:r>
          </a:p>
        </p:txBody>
      </p:sp>
      <p:sp>
        <p:nvSpPr>
          <p:cNvPr id="11" name="Content Placeholder 10">
            <a:extLst>
              <a:ext uri="{FF2B5EF4-FFF2-40B4-BE49-F238E27FC236}">
                <a16:creationId xmlns:a16="http://schemas.microsoft.com/office/drawing/2014/main" id="{1F3A9EB0-75DF-6662-773A-93BDC3AACFCF}"/>
              </a:ext>
            </a:extLst>
          </p:cNvPr>
          <p:cNvSpPr>
            <a:spLocks noGrp="1"/>
          </p:cNvSpPr>
          <p:nvPr>
            <p:ph idx="1"/>
          </p:nvPr>
        </p:nvSpPr>
        <p:spPr>
          <a:xfrm>
            <a:off x="540000" y="2160000"/>
            <a:ext cx="4769708" cy="4666273"/>
          </a:xfrm>
          <a:noFill/>
        </p:spPr>
        <p:txBody>
          <a:bodyPr lIns="0" tIns="0" rIns="0" bIns="0">
            <a:noAutofit/>
          </a:bodyPr>
          <a:lstStyle/>
          <a:p>
            <a:pPr>
              <a:lnSpc>
                <a:spcPct val="100000"/>
              </a:lnSpc>
            </a:pPr>
            <a:r>
              <a:rPr lang="en-US" sz="2000" dirty="0">
                <a:latin typeface="Avenir Next Medium" panose="020B0503020202020204" pitchFamily="34" charset="0"/>
              </a:rPr>
              <a:t>LOCSU is well placed to collate and share ideas</a:t>
            </a:r>
          </a:p>
          <a:p>
            <a:pPr>
              <a:lnSpc>
                <a:spcPct val="100000"/>
              </a:lnSpc>
            </a:pPr>
            <a:r>
              <a:rPr lang="en-US" sz="2000" dirty="0">
                <a:latin typeface="Avenir Next Medium" panose="020B0503020202020204" pitchFamily="34" charset="0"/>
              </a:rPr>
              <a:t>Optical Bodies statement of intent</a:t>
            </a:r>
          </a:p>
          <a:p>
            <a:pPr>
              <a:lnSpc>
                <a:spcPct val="100000"/>
              </a:lnSpc>
            </a:pPr>
            <a:r>
              <a:rPr lang="en-US" sz="2000" dirty="0">
                <a:latin typeface="Avenir Next Medium" panose="020B0503020202020204" pitchFamily="34" charset="0"/>
              </a:rPr>
              <a:t>NHS greener net zero eyecare ‘think tank’, four key areas:</a:t>
            </a:r>
          </a:p>
          <a:p>
            <a:pPr indent="0">
              <a:lnSpc>
                <a:spcPct val="100000"/>
              </a:lnSpc>
              <a:buNone/>
            </a:pPr>
            <a:r>
              <a:rPr lang="en-US" sz="2000" dirty="0">
                <a:latin typeface="Avenir Next Medium" panose="020B0503020202020204" pitchFamily="34" charset="0"/>
              </a:rPr>
              <a:t>1. Keeping healthy</a:t>
            </a:r>
          </a:p>
          <a:p>
            <a:pPr indent="0">
              <a:lnSpc>
                <a:spcPct val="100000"/>
              </a:lnSpc>
              <a:buNone/>
            </a:pPr>
            <a:r>
              <a:rPr lang="en-US" sz="2000" dirty="0">
                <a:latin typeface="Avenir Next Medium" panose="020B0503020202020204" pitchFamily="34" charset="0"/>
              </a:rPr>
              <a:t>2. Right care right place &amp; time</a:t>
            </a:r>
          </a:p>
          <a:p>
            <a:pPr indent="0">
              <a:lnSpc>
                <a:spcPct val="100000"/>
              </a:lnSpc>
              <a:buNone/>
            </a:pPr>
            <a:r>
              <a:rPr lang="en-US" sz="2000" dirty="0">
                <a:latin typeface="Avenir Next Medium" panose="020B0503020202020204" pitchFamily="34" charset="0"/>
              </a:rPr>
              <a:t>3. Low carb treatment settings</a:t>
            </a:r>
          </a:p>
          <a:p>
            <a:pPr indent="0">
              <a:lnSpc>
                <a:spcPct val="100000"/>
              </a:lnSpc>
              <a:buNone/>
            </a:pPr>
            <a:r>
              <a:rPr lang="en-US" sz="2000" dirty="0">
                <a:latin typeface="Avenir Next Medium" panose="020B0503020202020204" pitchFamily="34" charset="0"/>
              </a:rPr>
              <a:t>4. Clinical leadership &amp; workforce</a:t>
            </a:r>
          </a:p>
        </p:txBody>
      </p:sp>
      <p:pic>
        <p:nvPicPr>
          <p:cNvPr id="8" name="Content Placeholder 3" descr="A wall with plants on it&#10;&#10;Description automatically generated">
            <a:extLst>
              <a:ext uri="{FF2B5EF4-FFF2-40B4-BE49-F238E27FC236}">
                <a16:creationId xmlns:a16="http://schemas.microsoft.com/office/drawing/2014/main" id="{0D80A843-7195-BF47-B561-71ED9400F8D0}"/>
              </a:ext>
            </a:extLst>
          </p:cNvPr>
          <p:cNvPicPr>
            <a:picLocks noChangeAspect="1"/>
          </p:cNvPicPr>
          <p:nvPr/>
        </p:nvPicPr>
        <p:blipFill rotWithShape="1">
          <a:blip r:embed="rId3"/>
          <a:srcRect t="21465" r="3" b="3537"/>
          <a:stretch/>
        </p:blipFill>
        <p:spPr>
          <a:xfrm>
            <a:off x="5688419" y="462011"/>
            <a:ext cx="5840265" cy="5840265"/>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Tree>
    <p:extLst>
      <p:ext uri="{BB962C8B-B14F-4D97-AF65-F5344CB8AC3E}">
        <p14:creationId xmlns:p14="http://schemas.microsoft.com/office/powerpoint/2010/main" val="1233742837"/>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2023</TotalTime>
  <Words>1990</Words>
  <Application>Microsoft Office PowerPoint</Application>
  <PresentationFormat>Widescreen</PresentationFormat>
  <Paragraphs>124</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What have we done so far?</vt:lpstr>
      <vt:lpstr>PowerPoint Presentation</vt:lpstr>
      <vt:lpstr>Green credentials: make good choices for LOC events</vt:lpstr>
      <vt:lpstr>PowerPoint Presentation</vt:lpstr>
      <vt:lpstr>PowerPoint Presentation</vt:lpstr>
      <vt:lpstr>PowerPoint Presentation</vt:lpstr>
      <vt:lpstr>Sharing fuels innovation</vt:lpstr>
      <vt:lpstr>Turning problems into aspirations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Millie Fellows</cp:lastModifiedBy>
  <cp:revision>303</cp:revision>
  <dcterms:created xsi:type="dcterms:W3CDTF">2023-09-29T08:37:22Z</dcterms:created>
  <dcterms:modified xsi:type="dcterms:W3CDTF">2023-10-09T18:41:20Z</dcterms:modified>
</cp:coreProperties>
</file>